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27" r:id="rId3"/>
    <p:sldId id="329" r:id="rId4"/>
    <p:sldId id="339" r:id="rId5"/>
    <p:sldId id="347" r:id="rId6"/>
    <p:sldId id="361" r:id="rId7"/>
    <p:sldId id="341" r:id="rId8"/>
    <p:sldId id="388" r:id="rId9"/>
    <p:sldId id="343" r:id="rId10"/>
    <p:sldId id="335" r:id="rId11"/>
    <p:sldId id="368" r:id="rId12"/>
    <p:sldId id="357" r:id="rId13"/>
    <p:sldId id="358" r:id="rId14"/>
    <p:sldId id="360" r:id="rId15"/>
    <p:sldId id="363" r:id="rId16"/>
    <p:sldId id="333" r:id="rId17"/>
    <p:sldId id="345" r:id="rId18"/>
    <p:sldId id="344" r:id="rId19"/>
    <p:sldId id="346" r:id="rId20"/>
    <p:sldId id="369" r:id="rId21"/>
    <p:sldId id="370" r:id="rId22"/>
    <p:sldId id="372" r:id="rId23"/>
    <p:sldId id="373" r:id="rId24"/>
    <p:sldId id="374" r:id="rId25"/>
    <p:sldId id="379" r:id="rId26"/>
    <p:sldId id="375" r:id="rId27"/>
    <p:sldId id="376" r:id="rId28"/>
    <p:sldId id="377" r:id="rId29"/>
    <p:sldId id="378" r:id="rId30"/>
    <p:sldId id="380" r:id="rId31"/>
    <p:sldId id="381" r:id="rId32"/>
    <p:sldId id="382" r:id="rId33"/>
    <p:sldId id="383" r:id="rId34"/>
    <p:sldId id="384" r:id="rId35"/>
    <p:sldId id="386" r:id="rId36"/>
    <p:sldId id="385" r:id="rId37"/>
    <p:sldId id="387" r:id="rId38"/>
    <p:sldId id="331" r:id="rId39"/>
    <p:sldId id="359" r:id="rId40"/>
    <p:sldId id="318" r:id="rId4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933C"/>
    <a:srgbClr val="424A35"/>
    <a:srgbClr val="91A5CC"/>
    <a:srgbClr val="B19A32"/>
    <a:srgbClr val="5C9138"/>
    <a:srgbClr val="8FA7D1"/>
    <a:srgbClr val="609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Açık Stil 1 - Vurgu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Açık Stil 3 - Vurgu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Açık Stil 3 - Vurgu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Açık Stil 2 - Vurgu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Açık Stil 2 - Vurgu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77828" autoAdjust="0"/>
  </p:normalViewPr>
  <p:slideViewPr>
    <p:cSldViewPr snapToGrid="0">
      <p:cViewPr varScale="1">
        <p:scale>
          <a:sx n="50" d="100"/>
          <a:sy n="50" d="100"/>
        </p:scale>
        <p:origin x="1208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3777A-A1D2-4AD4-8194-7CAF9649946F}" type="datetimeFigureOut">
              <a:rPr lang="tr-TR" smtClean="0"/>
              <a:t>12.10.2022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B21DD-B0A3-44DD-9D1E-2A2DC61F1B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850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İsme Farklı Dereceli Model eklenecek mi?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B21DD-B0A3-44DD-9D1E-2A2DC61F1B5C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40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2F1D61-EB91-4CE7-9166-CB28086C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65FAD23-2625-4F37-8939-9E488DEDA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EF445E-C559-4B7D-856B-BC13EB1B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3F9A-8BE5-4C79-88D9-5AA0CF2F2B82}" type="datetime1">
              <a:rPr lang="tr-TR" smtClean="0"/>
              <a:t>12.10.2022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9E86FD-02F2-4531-8B91-BFF88DB3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C6800E-1041-4D86-ABA1-831A4D84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6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86E598-5FE9-4BC4-80E1-4530F43D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9A45963-B3E0-45E5-8C6C-6723228B6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1A395D-392D-4607-A0DA-B8B7A28E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4BF1-29E3-4ECD-9151-8420F5932688}" type="datetime1">
              <a:rPr lang="tr-TR" smtClean="0"/>
              <a:t>12.10.2022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A50E6B-84A3-4442-BF8C-F6D3727C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BE9F2E-9918-484F-8C88-ADD1F554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88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27006F3-055F-46BB-AA85-2D48A98E1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25F797D-5D13-4118-9DE8-95697F5C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2982C55-CC09-44E5-8839-F3A4251F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B13C-8A2A-448A-BF27-441EEFE7CB00}" type="datetime1">
              <a:rPr lang="tr-TR" smtClean="0"/>
              <a:t>12.10.2022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7D34C4-1AAF-427E-90CB-9F51F2B4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337BD76-83AD-419E-8758-05F5A303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353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BB775E-20E1-4C79-9D43-687C70D7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FB832F-D45A-42A8-AF11-3D403F1F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B17CA5F-F047-4668-966B-FC0B3AC1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BC146-9D57-4050-9377-0902C6C36F7B}" type="datetime1">
              <a:rPr lang="tr-TR" smtClean="0"/>
              <a:t>12.10.2022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B3D0FFF-43B3-4AE4-BC06-1853CDEA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869605-A629-4EA9-9087-38DB1EA0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97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42E367-6128-4BD8-820A-6FD00B63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0518F9-8E37-415A-A2D6-7D20A3347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5AFAE2-B74B-47E0-981B-6937AC6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AF71-0588-4610-8262-BBDE65B17FB2}" type="datetime1">
              <a:rPr lang="tr-TR" smtClean="0"/>
              <a:t>12.10.2022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FBBF19-B082-40AC-81F9-2AD510C7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54EA5F9-9E8B-477A-91E6-4AA829A7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20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3DAB1F-4977-42AF-A60A-3E3DC13D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E95FF-208A-40F0-9536-B3915EAE4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675C1B9-877B-4BC1-B77E-F0DDF7F14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5DB505F-9344-47E0-B743-F9757A3E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2402-8924-4D95-8B1A-AE84BC66A9B7}" type="datetime1">
              <a:rPr lang="tr-TR" smtClean="0"/>
              <a:t>12.10.2022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C93EB23-4A5D-4020-AD37-1321924E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5A2789C-F465-45C5-A6BD-19FE3498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08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0CB7B4-DC81-47D4-9383-C1CCEDAD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21A2C09-5590-43BD-B265-A85B54B8D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EB88172-EE04-45D1-9BC6-0EE65FB54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F48C65C-4D7C-46EB-B7C3-A0E23C903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37F4B20-4D63-4A85-83C9-75F66E4AE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D9FF427-DB67-47A9-BB27-08560C94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76D-E39F-4AB2-B136-E201E4093CB8}" type="datetime1">
              <a:rPr lang="tr-TR" smtClean="0"/>
              <a:t>12.10.2022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C2F1BA1-40FC-4F00-8A76-F074F08C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BFCEB1F-3756-4335-A1F6-F9B8C4AB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398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F01641-60A6-4F14-A794-6711700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2A4C9F-7F2B-4E94-BC71-28CD1EA3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26AA-D6C4-4B08-A5A3-B3B6D18B07C8}" type="datetime1">
              <a:rPr lang="tr-TR" smtClean="0"/>
              <a:t>12.10.2022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D41455C-31F2-4B4B-8DA7-8B673CEB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7208A21-A144-43CF-B641-7EEEE4AC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93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A1ABD71-BD6F-46BB-9AF2-96A15941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7507-9C87-4C03-9306-6083912AD615}" type="datetime1">
              <a:rPr lang="tr-TR" smtClean="0"/>
              <a:t>12.10.2022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35B6651-C166-4FE5-B52E-760F97EC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1B8528-7B23-4C78-AA7D-721BC9B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76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140F10-A6A9-4E78-846C-84A2EA43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D46E91-90B7-42CC-90EB-88014108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0A30309-8578-4991-AB3E-BE671DD53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34ED35F-CCD6-46A1-B016-FCB7E581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60A6B-86A0-4878-8170-21A1E82D6A48}" type="datetime1">
              <a:rPr lang="tr-TR" smtClean="0"/>
              <a:t>12.10.2022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7178BF7-4FBA-46CB-A2F2-0B70CFDE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96121AB-5193-4CCB-A91B-CB6B6A78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971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2497A6-A7B3-4975-B828-511D32C1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959C2C2-ADCB-482E-8C9A-18DAA6A6C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D7F2C2E-6FEE-42E7-903E-80FAAE286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C4A1128-42C7-4D36-B281-2C3EFC27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3710-F61C-49DE-8CBF-8B4CBBE6E93E}" type="datetime1">
              <a:rPr lang="tr-TR" smtClean="0"/>
              <a:t>12.10.2022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785280D-610C-47ED-AAF5-C34C8954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20547C-B715-4596-9DFF-DD3741CB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08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17A79DE-DDED-40A4-AB02-ADD0DACE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39C3122-E1CA-4E0A-B7DA-C4E001E52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90D620-9445-475C-B904-F3465A13B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F7BA7-6003-4A28-839D-0B52C47625A5}" type="datetime1">
              <a:rPr lang="tr-TR" smtClean="0"/>
              <a:t>12.10.2022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2C6CD1B-71B3-43BA-BAE7-B93DA02FD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008310-3F48-4A1D-A178-F559B5B9F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98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yann.lecun.com/exdb/mnist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zalandoresearch/fashion-mnist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s.toronto.edu/~kriz/cifar.html" TargetMode="External"/><Relationship Id="rId11" Type="http://schemas.openxmlformats.org/officeDocument/2006/relationships/hyperlink" Target="https://www.tensorflow.org/datasets/catalog/mnist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github.com/phelber/eurosat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eegee.vision.ucmerced.edu/datasets/landuse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CgfPL8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sa.link/Qghm" TargetMode="External"/><Relationship Id="rId7" Type="http://schemas.openxmlformats.org/officeDocument/2006/relationships/hyperlink" Target="https://www.slideshare.net/SebastianRaschka/nextgen-talk-022015/8-Learning_Labeled_data_Direct_feedback" TargetMode="External"/><Relationship Id="rId2" Type="http://schemas.openxmlformats.org/officeDocument/2006/relationships/hyperlink" Target="https://asiwassaying.me/2020/04/03/you-are-her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l.berkeley.edu/blog/posts/crash-course/part-1/" TargetMode="External"/><Relationship Id="rId5" Type="http://schemas.openxmlformats.org/officeDocument/2006/relationships/hyperlink" Target="https://www.geeksforgeeks.org/top-10-algorithms-every-machine-learning-engineer-should-know/" TargetMode="External"/><Relationship Id="rId4" Type="http://schemas.openxmlformats.org/officeDocument/2006/relationships/hyperlink" Target="https://www.youtube.com/watch?v=AG83rYwd-J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tnr.it/3rLFXc3" TargetMode="External"/><Relationship Id="rId5" Type="http://schemas.openxmlformats.org/officeDocument/2006/relationships/hyperlink" Target="https://makeavideo.studio/" TargetMode="External"/><Relationship Id="rId4" Type="http://schemas.openxmlformats.org/officeDocument/2006/relationships/hyperlink" Target="https://bit.ly/3CgfPL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ai.com/dall-e-2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keavideo.studio/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B77D73-A8BE-4801-82E2-1CE33E78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229" y="1572638"/>
            <a:ext cx="4104065" cy="13066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MEM437 – Yapay Sinir Ağları</a:t>
            </a: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Dr. Ali Tahir Karaşahin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A44C88-619A-4B9B-9793-BBBE7630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223702"/>
            <a:ext cx="2402924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D3C6B8-F5DA-4697-988B-6444E621FF51}" type="datetime1">
              <a:rPr lang="tr-TR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12.10.2022</a:t>
            </a:fld>
            <a:endParaRPr lang="tr-TR" sz="110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F4B7C-F9C5-4070-A3A8-11118237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tr-T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</a:t>
            </a:fld>
            <a:endParaRPr lang="tr-TR" sz="1100">
              <a:solidFill>
                <a:srgbClr val="898989"/>
              </a:solidFill>
            </a:endParaRPr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FD959E5D-DF6C-48CA-BA16-8FD674FCB578}"/>
              </a:ext>
            </a:extLst>
          </p:cNvPr>
          <p:cNvSpPr txBox="1">
            <a:spLocks/>
          </p:cNvSpPr>
          <p:nvPr/>
        </p:nvSpPr>
        <p:spPr>
          <a:xfrm>
            <a:off x="7002829" y="3432048"/>
            <a:ext cx="4986527" cy="869986"/>
          </a:xfrm>
          <a:prstGeom prst="rect">
            <a:avLst/>
          </a:prstGeom>
          <a:noFill/>
          <a:effectLst>
            <a:glow rad="1816100">
              <a:schemeClr val="accent1">
                <a:alpha val="40000"/>
              </a:schemeClr>
            </a:glo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Yapay Sinir Ağlarına Giriş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19F1E5A-ED07-579A-DB43-A02370528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944" y="1989822"/>
            <a:ext cx="6364224" cy="35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10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368" y="4572340"/>
            <a:ext cx="9546336" cy="181510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zeka, makine öğrenmesi ve derin öğrenme arasındaki ilişki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[2]</a:t>
            </a:r>
          </a:p>
        </p:txBody>
      </p:sp>
      <p:pic>
        <p:nvPicPr>
          <p:cNvPr id="8" name="Picture 7" descr="Diagram, venn diagram&#10;&#10;Description automatically generated">
            <a:extLst>
              <a:ext uri="{FF2B5EF4-FFF2-40B4-BE49-F238E27FC236}">
                <a16:creationId xmlns:a16="http://schemas.microsoft.com/office/drawing/2014/main" id="{3E0BEBF5-7AAD-0271-92B7-AFD70F4B6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01654"/>
            <a:ext cx="4218432" cy="3027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08417-CBC0-953F-E9AD-1568DD8B21D8}"/>
              </a:ext>
            </a:extLst>
          </p:cNvPr>
          <p:cNvSpPr txBox="1"/>
          <p:nvPr/>
        </p:nvSpPr>
        <p:spPr>
          <a:xfrm>
            <a:off x="2941900" y="3344553"/>
            <a:ext cx="55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Şekil 2. Yapay zeka, makine öğrenmesi ve derin öğrenme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961C10EF-9CCF-2CBD-F423-0BED3BEBC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381" y="0"/>
            <a:ext cx="8009654" cy="583692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26280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Öğrenme Stratejileri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11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[14]</a:t>
            </a:r>
          </a:p>
        </p:txBody>
      </p:sp>
    </p:spTree>
    <p:extLst>
      <p:ext uri="{BB962C8B-B14F-4D97-AF65-F5344CB8AC3E}">
        <p14:creationId xmlns:p14="http://schemas.microsoft.com/office/powerpoint/2010/main" val="132445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Makine Öğrenmesi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12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[10]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EDAA5FB-D475-B182-9210-329FA576B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21" y="355600"/>
            <a:ext cx="7601379" cy="57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Makine Öğrenmesi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13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[11]</a:t>
            </a:r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07B30223-A98F-5598-96A5-D9E43122F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42158"/>
            <a:ext cx="6986016" cy="271544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Sınıflandırma algoritmaları: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Navie</a:t>
            </a:r>
            <a:r>
              <a:rPr lang="tr-TR" dirty="0"/>
              <a:t> </a:t>
            </a:r>
            <a:r>
              <a:rPr lang="tr-TR" dirty="0" err="1"/>
              <a:t>bayes</a:t>
            </a:r>
            <a:r>
              <a:rPr lang="tr-TR" dirty="0"/>
              <a:t>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SVM,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K-</a:t>
            </a:r>
            <a:r>
              <a:rPr lang="tr-TR" dirty="0" err="1"/>
              <a:t>Nearest</a:t>
            </a:r>
            <a:r>
              <a:rPr lang="tr-TR" dirty="0"/>
              <a:t> </a:t>
            </a:r>
            <a:r>
              <a:rPr lang="tr-TR" dirty="0" err="1"/>
              <a:t>Neighbor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10" name="Picture 9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CDBFCBDD-74D1-1C68-E6AA-CC28AC3A7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27" y="136525"/>
            <a:ext cx="6986015" cy="61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6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968B56E-5436-09B3-9B7D-DF6A47B5C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1200"/>
            <a:ext cx="8441224" cy="501166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Makine Öğrenmesi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14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[11]</a:t>
            </a:r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07B30223-A98F-5598-96A5-D9E43122F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42158"/>
            <a:ext cx="6986016" cy="271544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Regresyon algoritmaları: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Lineer,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Logistik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3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Makine Öğrenmesi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15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[12]</a:t>
            </a:r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07B30223-A98F-5598-96A5-D9E43122F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42158"/>
            <a:ext cx="6986016" cy="271544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Kümeleme algoritmaları: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K-</a:t>
            </a:r>
            <a:r>
              <a:rPr lang="tr-TR" dirty="0" err="1"/>
              <a:t>Means</a:t>
            </a:r>
            <a:r>
              <a:rPr lang="tr-TR" dirty="0"/>
              <a:t>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Mean</a:t>
            </a:r>
            <a:r>
              <a:rPr lang="tr-TR" dirty="0"/>
              <a:t> </a:t>
            </a:r>
            <a:r>
              <a:rPr lang="tr-TR" dirty="0" err="1"/>
              <a:t>Shift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B15A437-6850-D6D7-8662-1589D028A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12" y="120015"/>
            <a:ext cx="6641391" cy="61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7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16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5658466"/>
            <a:ext cx="940308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zeka, makine öğrenmesi ve derin öğrenme arasındaki ilişki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8417-CBC0-953F-E9AD-1568DD8B21D8}"/>
              </a:ext>
            </a:extLst>
          </p:cNvPr>
          <p:cNvSpPr txBox="1"/>
          <p:nvPr/>
        </p:nvSpPr>
        <p:spPr>
          <a:xfrm>
            <a:off x="1161868" y="4475966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Şekil 3. Yapay zeka, makine öğrenmesi ve derin öğrenme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673B4A-24BA-6EA2-B110-48B178FD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3" y="1178106"/>
            <a:ext cx="7576029" cy="318412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8B93977-636E-28AE-28CA-8294BCFC7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46" y="1152949"/>
            <a:ext cx="3555707" cy="26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6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17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72198"/>
            <a:ext cx="940308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Herhangi bir alandaki teknolojinin gelişim döngüsü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[21]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CDA3752-BE36-38D2-5B47-33D101230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13255" cy="56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9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315200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Zeka(DL) Araçların Gelişimi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18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982442"/>
            <a:ext cx="9324358" cy="539041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Mark 1 Perceptron – 1960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Torch – 2002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CUDA – 2007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Theano – 2008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Caffe – 2014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 err="1"/>
              <a:t>DistBelief</a:t>
            </a:r>
            <a:r>
              <a:rPr lang="en-US" dirty="0"/>
              <a:t> – 2011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TensorFlow 0.1 – 2015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 err="1"/>
              <a:t>PyTorch</a:t>
            </a:r>
            <a:r>
              <a:rPr lang="en-US" dirty="0"/>
              <a:t> 0.1 – 201</a:t>
            </a:r>
            <a:r>
              <a:rPr lang="tr-TR" dirty="0"/>
              <a:t>7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TensorFlow 1.0 – 2017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 err="1"/>
              <a:t>PyTorch</a:t>
            </a:r>
            <a:r>
              <a:rPr lang="en-US" dirty="0"/>
              <a:t> 1.0 – 2017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TensorFlow 2.0 – 2019 </a:t>
            </a:r>
            <a:br>
              <a:rPr lang="en-US" dirty="0"/>
            </a:b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[1,8]</a:t>
            </a:r>
          </a:p>
        </p:txBody>
      </p:sp>
    </p:spTree>
    <p:extLst>
      <p:ext uri="{BB962C8B-B14F-4D97-AF65-F5344CB8AC3E}">
        <p14:creationId xmlns:p14="http://schemas.microsoft.com/office/powerpoint/2010/main" val="372706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ML ve DL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19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5658466"/>
            <a:ext cx="940308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Derin öğrenme için ölçeklenebilir ML denebilmektedir.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8B93977-636E-28AE-28CA-8294BCFC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34" y="1372405"/>
            <a:ext cx="4049812" cy="296794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E948CF3-FEED-0C56-52DA-7C3AE3ADD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2" y="970069"/>
            <a:ext cx="7106643" cy="38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1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 descr="A screen shot of a game&#10;&#10;Description automatically generated with low confidence">
            <a:extLst>
              <a:ext uri="{FF2B5EF4-FFF2-40B4-BE49-F238E27FC236}">
                <a16:creationId xmlns:a16="http://schemas.microsoft.com/office/drawing/2014/main" id="{099ED33E-57E0-DBA8-2375-425FE56E0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2" y="824619"/>
            <a:ext cx="2596212" cy="2018553"/>
          </a:xfrm>
          <a:prstGeom prst="rect">
            <a:avLst/>
          </a:prstGeom>
        </p:spPr>
      </p:pic>
      <p:pic>
        <p:nvPicPr>
          <p:cNvPr id="57" name="Picture 56" descr="Application&#10;&#10;Description automatically generated">
            <a:extLst>
              <a:ext uri="{FF2B5EF4-FFF2-40B4-BE49-F238E27FC236}">
                <a16:creationId xmlns:a16="http://schemas.microsoft.com/office/drawing/2014/main" id="{287274B2-689D-7A15-5912-8618451A3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55" y="853878"/>
            <a:ext cx="2613376" cy="1960032"/>
          </a:xfrm>
          <a:prstGeom prst="rect">
            <a:avLst/>
          </a:prstGeom>
        </p:spPr>
      </p:pic>
      <p:pic>
        <p:nvPicPr>
          <p:cNvPr id="20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FEF23C2C-F972-A2B6-C40E-A63F261D8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702" y="550660"/>
            <a:ext cx="2572901" cy="2566468"/>
          </a:xfrm>
          <a:prstGeom prst="rect">
            <a:avLst/>
          </a:prstGeom>
        </p:spPr>
      </p:pic>
      <p:pic>
        <p:nvPicPr>
          <p:cNvPr id="54" name="Picture 53" descr="Website&#10;&#10;Description automatically generated">
            <a:extLst>
              <a:ext uri="{FF2B5EF4-FFF2-40B4-BE49-F238E27FC236}">
                <a16:creationId xmlns:a16="http://schemas.microsoft.com/office/drawing/2014/main" id="{CACDAD04-4D38-1555-E55D-3BCA13B48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1" y="3429000"/>
            <a:ext cx="5418662" cy="2926078"/>
          </a:xfrm>
          <a:prstGeom prst="rect">
            <a:avLst/>
          </a:prstGeom>
        </p:spPr>
      </p:pic>
      <p:sp>
        <p:nvSpPr>
          <p:cNvPr id="67" name="Rectangle 63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344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1653" y="3799272"/>
            <a:ext cx="5193748" cy="637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Projenin İçeriği</a:t>
            </a:r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584E17C6-EF02-7399-3192-2057CE426047}"/>
              </a:ext>
            </a:extLst>
          </p:cNvPr>
          <p:cNvSpPr txBox="1">
            <a:spLocks/>
          </p:cNvSpPr>
          <p:nvPr/>
        </p:nvSpPr>
        <p:spPr>
          <a:xfrm>
            <a:off x="6479648" y="4510585"/>
            <a:ext cx="5366610" cy="1758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FFF"/>
                </a:solidFill>
              </a:rPr>
              <a:t>Çok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katmanlı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Yapay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Sinir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Ağı</a:t>
            </a:r>
            <a:r>
              <a:rPr lang="en-US" sz="1800" dirty="0">
                <a:solidFill>
                  <a:srgbClr val="FFFFFF"/>
                </a:solidFill>
              </a:rPr>
              <a:t> (</a:t>
            </a:r>
            <a:r>
              <a:rPr lang="en-US" sz="1800" dirty="0" err="1">
                <a:solidFill>
                  <a:srgbClr val="FFFFFF"/>
                </a:solidFill>
              </a:rPr>
              <a:t>çok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katmanlı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algılayıcı</a:t>
            </a:r>
            <a:r>
              <a:rPr lang="en-US" sz="1800" dirty="0">
                <a:solidFill>
                  <a:srgbClr val="FFFFFF"/>
                </a:solidFill>
              </a:rPr>
              <a:t>, LVQ </a:t>
            </a:r>
            <a:r>
              <a:rPr lang="en-US" sz="1800" dirty="0" err="1">
                <a:solidFill>
                  <a:srgbClr val="FFFFFF"/>
                </a:solidFill>
              </a:rPr>
              <a:t>veya</a:t>
            </a:r>
            <a:r>
              <a:rPr lang="en-US" sz="1800" dirty="0">
                <a:solidFill>
                  <a:srgbClr val="FFFFFF"/>
                </a:solidFill>
              </a:rPr>
              <a:t> ART) </a:t>
            </a:r>
            <a:r>
              <a:rPr lang="en-US" sz="1800" dirty="0" err="1">
                <a:solidFill>
                  <a:srgbClr val="FFFFFF"/>
                </a:solidFill>
              </a:rPr>
              <a:t>modeli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tasarlanmasıyla</a:t>
            </a:r>
            <a:r>
              <a:rPr lang="en-US" sz="1800" dirty="0">
                <a:solidFill>
                  <a:srgbClr val="FFFFFF"/>
                </a:solidFill>
              </a:rPr>
              <a:t> , </a:t>
            </a:r>
            <a:r>
              <a:rPr lang="en-US" sz="1800" dirty="0" err="1">
                <a:solidFill>
                  <a:srgbClr val="FFFFFF"/>
                </a:solidFill>
              </a:rPr>
              <a:t>hazır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veri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seti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üzerinden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tahmin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veya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sınıflandırma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işleminin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gerçekleştirilmesi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1295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10/12/2022</a:t>
            </a:fld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788" y="6312958"/>
            <a:ext cx="6130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9" name="Alt Başlık 2">
            <a:extLst>
              <a:ext uri="{FF2B5EF4-FFF2-40B4-BE49-F238E27FC236}">
                <a16:creationId xmlns:a16="http://schemas.microsoft.com/office/drawing/2014/main" id="{102168AB-710C-1A7A-33C2-32512BF69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848" y="209529"/>
            <a:ext cx="3035607" cy="575776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hlinkClick r:id="rId6"/>
              </a:rPr>
              <a:t>The CIFAR-10 dataset</a:t>
            </a:r>
            <a:endParaRPr lang="en-US" b="1" dirty="0"/>
          </a:p>
          <a:p>
            <a:pPr algn="l"/>
            <a:endParaRPr lang="tr-TR" dirty="0"/>
          </a:p>
        </p:txBody>
      </p:sp>
      <p:sp>
        <p:nvSpPr>
          <p:cNvPr id="60" name="Alt Başlık 2">
            <a:extLst>
              <a:ext uri="{FF2B5EF4-FFF2-40B4-BE49-F238E27FC236}">
                <a16:creationId xmlns:a16="http://schemas.microsoft.com/office/drawing/2014/main" id="{86D472DE-ABC3-1A95-913F-D70182F01326}"/>
              </a:ext>
            </a:extLst>
          </p:cNvPr>
          <p:cNvSpPr txBox="1">
            <a:spLocks/>
          </p:cNvSpPr>
          <p:nvPr/>
        </p:nvSpPr>
        <p:spPr>
          <a:xfrm>
            <a:off x="3566713" y="190372"/>
            <a:ext cx="2596212" cy="629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b="1" dirty="0">
                <a:hlinkClick r:id="rId7"/>
              </a:rPr>
              <a:t>F</a:t>
            </a:r>
            <a:r>
              <a:rPr lang="en-US" b="1" dirty="0" err="1">
                <a:hlinkClick r:id="rId7"/>
              </a:rPr>
              <a:t>ashion</a:t>
            </a:r>
            <a:r>
              <a:rPr lang="en-US" b="1" dirty="0">
                <a:hlinkClick r:id="rId7"/>
              </a:rPr>
              <a:t>-MNIST</a:t>
            </a:r>
            <a:endParaRPr lang="en-US" b="1" dirty="0"/>
          </a:p>
          <a:p>
            <a:pPr algn="l"/>
            <a:endParaRPr lang="tr-TR" dirty="0"/>
          </a:p>
        </p:txBody>
      </p:sp>
      <p:sp>
        <p:nvSpPr>
          <p:cNvPr id="61" name="Alt Başlık 2">
            <a:extLst>
              <a:ext uri="{FF2B5EF4-FFF2-40B4-BE49-F238E27FC236}">
                <a16:creationId xmlns:a16="http://schemas.microsoft.com/office/drawing/2014/main" id="{5366AE0E-0C9A-AC35-F58A-E1C30E69E4E4}"/>
              </a:ext>
            </a:extLst>
          </p:cNvPr>
          <p:cNvSpPr txBox="1">
            <a:spLocks/>
          </p:cNvSpPr>
          <p:nvPr/>
        </p:nvSpPr>
        <p:spPr>
          <a:xfrm>
            <a:off x="8968296" y="183195"/>
            <a:ext cx="3237581" cy="588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hlinkClick r:id="rId8"/>
              </a:rPr>
              <a:t>MNIST</a:t>
            </a:r>
            <a:r>
              <a:rPr lang="tr-TR" sz="2000" b="1" dirty="0">
                <a:hlinkClick r:id="rId8"/>
              </a:rPr>
              <a:t> - </a:t>
            </a:r>
            <a:r>
              <a:rPr lang="en-US" sz="2000" b="1" dirty="0">
                <a:hlinkClick r:id="rId8"/>
              </a:rPr>
              <a:t>handwritten digits</a:t>
            </a:r>
            <a:endParaRPr lang="tr-TR" sz="2000" b="1" dirty="0"/>
          </a:p>
        </p:txBody>
      </p:sp>
      <p:sp>
        <p:nvSpPr>
          <p:cNvPr id="63" name="Alt Başlık 2">
            <a:extLst>
              <a:ext uri="{FF2B5EF4-FFF2-40B4-BE49-F238E27FC236}">
                <a16:creationId xmlns:a16="http://schemas.microsoft.com/office/drawing/2014/main" id="{D48B1857-A517-0962-5AE3-CEDE728FE74F}"/>
              </a:ext>
            </a:extLst>
          </p:cNvPr>
          <p:cNvSpPr txBox="1">
            <a:spLocks/>
          </p:cNvSpPr>
          <p:nvPr/>
        </p:nvSpPr>
        <p:spPr>
          <a:xfrm>
            <a:off x="748746" y="3034613"/>
            <a:ext cx="4116073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hlinkClick r:id="rId9"/>
              </a:rPr>
              <a:t>UC Merced Land Use Dataset</a:t>
            </a:r>
            <a:endParaRPr lang="en-US" b="1" dirty="0">
              <a:solidFill>
                <a:schemeClr val="bg1"/>
              </a:solidFill>
            </a:endParaRPr>
          </a:p>
          <a:p>
            <a:pPr algn="l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76" name="Alt Başlık 2">
            <a:hlinkClick r:id="rId10"/>
            <a:extLst>
              <a:ext uri="{FF2B5EF4-FFF2-40B4-BE49-F238E27FC236}">
                <a16:creationId xmlns:a16="http://schemas.microsoft.com/office/drawing/2014/main" id="{AFB1492B-22C3-F141-9C56-4E77AB9B611D}"/>
              </a:ext>
            </a:extLst>
          </p:cNvPr>
          <p:cNvSpPr txBox="1">
            <a:spLocks/>
          </p:cNvSpPr>
          <p:nvPr/>
        </p:nvSpPr>
        <p:spPr>
          <a:xfrm>
            <a:off x="6358207" y="190372"/>
            <a:ext cx="2596212" cy="49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b="1" dirty="0" err="1">
                <a:solidFill>
                  <a:schemeClr val="bg1"/>
                </a:solidFill>
                <a:hlinkClick r:id="rId10"/>
              </a:rPr>
              <a:t>EuroSAT</a:t>
            </a:r>
            <a:r>
              <a:rPr lang="tr-TR" b="1" dirty="0">
                <a:solidFill>
                  <a:schemeClr val="bg1"/>
                </a:solidFill>
                <a:hlinkClick r:id="rId10"/>
              </a:rPr>
              <a:t> </a:t>
            </a:r>
            <a:r>
              <a:rPr lang="tr-TR" b="1" dirty="0" err="1">
                <a:solidFill>
                  <a:schemeClr val="bg1"/>
                </a:solidFill>
                <a:hlinkClick r:id="rId10"/>
              </a:rPr>
              <a:t>dataset</a:t>
            </a:r>
            <a:endParaRPr lang="en-US" b="1" dirty="0">
              <a:solidFill>
                <a:schemeClr val="bg1"/>
              </a:solidFill>
            </a:endParaRPr>
          </a:p>
          <a:p>
            <a:pPr algn="l"/>
            <a:endParaRPr lang="tr-TR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699B89-3AC8-92D8-41C1-463B0F801868}"/>
              </a:ext>
            </a:extLst>
          </p:cNvPr>
          <p:cNvSpPr txBox="1"/>
          <p:nvPr/>
        </p:nvSpPr>
        <p:spPr>
          <a:xfrm>
            <a:off x="5762260" y="2971702"/>
            <a:ext cx="3192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400" b="1" dirty="0">
                <a:hlinkClick r:id="rId11"/>
              </a:rPr>
              <a:t>Tensorflow veri setleri</a:t>
            </a:r>
            <a:endParaRPr lang="tr-TR" sz="2400" b="1" dirty="0"/>
          </a:p>
        </p:txBody>
      </p:sp>
      <p:pic>
        <p:nvPicPr>
          <p:cNvPr id="80" name="Picture 79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33A7F39F-8E09-2978-393F-14E70AB311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635" y="782751"/>
            <a:ext cx="2471289" cy="20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2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Sinir Ağının Tanımı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20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25854"/>
            <a:ext cx="9403080" cy="177337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Öğrenme yolu ile yeni bilgiler türetebilme, keşfedebilme gibi yetenekleri herhangi bir yardım almadan otomatik olarak gerçekleştiren bilgisayar sistemleridir.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[16]</a:t>
            </a:r>
          </a:p>
        </p:txBody>
      </p:sp>
      <p:sp>
        <p:nvSpPr>
          <p:cNvPr id="13" name="Alt Başlık 2">
            <a:extLst>
              <a:ext uri="{FF2B5EF4-FFF2-40B4-BE49-F238E27FC236}">
                <a16:creationId xmlns:a16="http://schemas.microsoft.com/office/drawing/2014/main" id="{BC7D0C43-E79D-3F28-E320-7F5131352567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9403080" cy="1773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Programlanması çok zor ve mümkün olmayan durumlar için geliştirilmiş adaptif bilgi işlenmesiyle ilgilenen bilim dalıdır.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721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Sinir Ağlarına Giriş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21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30654"/>
            <a:ext cx="940308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Örnek bir yapay sinir ağı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[15]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5E03F85-6F75-0400-68F3-689852113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51" y="51448"/>
            <a:ext cx="6522697" cy="62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YSA’nın</a:t>
            </a:r>
            <a:r>
              <a:rPr lang="tr-TR" sz="4000" dirty="0">
                <a:solidFill>
                  <a:srgbClr val="5C9138"/>
                </a:solidFill>
              </a:rPr>
              <a:t> Genel Özellikleri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22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56538"/>
            <a:ext cx="11850624" cy="551632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Veri üzerinden öğrenme sürecini gerçekleştirirler,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Bilinen programlama yöntemlerine benzememektedirler,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Bilginin saklanmasını gerçekleştirirler,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Kullanılabilmesi için öncelikle eğitilmesi ve sonra performanslarının test edilmesi  gerekmektedir,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Görmedikleri hakkında çıkarım yapabilirler,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Dağıtık belleğe sahiptirler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[16]</a:t>
            </a:r>
          </a:p>
        </p:txBody>
      </p:sp>
    </p:spTree>
    <p:extLst>
      <p:ext uri="{BB962C8B-B14F-4D97-AF65-F5344CB8AC3E}">
        <p14:creationId xmlns:p14="http://schemas.microsoft.com/office/powerpoint/2010/main" val="14148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YSA’nın</a:t>
            </a:r>
            <a:r>
              <a:rPr lang="tr-TR" sz="4000" dirty="0">
                <a:solidFill>
                  <a:srgbClr val="5C9138"/>
                </a:solidFill>
              </a:rPr>
              <a:t> Genel Özellikleri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23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56538"/>
            <a:ext cx="11850624" cy="551632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Sadece nümerik bilgiler ile çalışabilmektedir,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Dereceli bozulma (</a:t>
            </a:r>
            <a:r>
              <a:rPr lang="tr-TR" dirty="0" err="1"/>
              <a:t>graceful</a:t>
            </a:r>
            <a:r>
              <a:rPr lang="tr-TR" dirty="0"/>
              <a:t> </a:t>
            </a:r>
            <a:r>
              <a:rPr lang="tr-TR" dirty="0" err="1"/>
              <a:t>degradation</a:t>
            </a:r>
            <a:r>
              <a:rPr lang="tr-TR" dirty="0"/>
              <a:t>) gösterirler,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Belirsiz, tam olmayan bilgileri işleyebilirler,</a:t>
            </a:r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[16]</a:t>
            </a:r>
          </a:p>
        </p:txBody>
      </p:sp>
    </p:spTree>
    <p:extLst>
      <p:ext uri="{BB962C8B-B14F-4D97-AF65-F5344CB8AC3E}">
        <p14:creationId xmlns:p14="http://schemas.microsoft.com/office/powerpoint/2010/main" val="7857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Dijital Resim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24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3819144" y="635635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[15,17]</a:t>
            </a:r>
          </a:p>
        </p:txBody>
      </p:sp>
      <p:pic>
        <p:nvPicPr>
          <p:cNvPr id="10" name="Resim 9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4E5E8BDA-6498-C949-9F5F-4C344843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71" y="379984"/>
            <a:ext cx="8877027" cy="577697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D8DC4D7-9FEC-411A-2A73-0BF774AE6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76" y="6178515"/>
            <a:ext cx="5613689" cy="6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2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Dijital Resim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25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3819144" y="635635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[15,17]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FD8DC4D7-9FEC-411A-2A73-0BF774AE6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76" y="6178515"/>
            <a:ext cx="5613689" cy="679485"/>
          </a:xfrm>
          <a:prstGeom prst="rect">
            <a:avLst/>
          </a:prstGeom>
        </p:spPr>
      </p:pic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3D192FEA-A035-9A03-1C9B-272AC82E1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12" y="312726"/>
            <a:ext cx="7574280" cy="572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86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Gri Tonlamalı Resim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26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[17]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9359D36-43E9-1406-BE6F-ACAF12646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56538"/>
            <a:ext cx="11850624" cy="5516322"/>
          </a:xfrm>
        </p:spPr>
        <p:txBody>
          <a:bodyPr>
            <a:noAutofit/>
          </a:bodyPr>
          <a:lstStyle/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8" name="Resim 7" descr="metin, banyo, döşenmiş, duş içeren bir resim&#10;&#10;Açıklama otomatik olarak oluşturuldu">
            <a:extLst>
              <a:ext uri="{FF2B5EF4-FFF2-40B4-BE49-F238E27FC236}">
                <a16:creationId xmlns:a16="http://schemas.microsoft.com/office/drawing/2014/main" id="{C6F869C8-C0D0-C322-C2CD-4B838A4E7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14" y="485140"/>
            <a:ext cx="5203903" cy="5029609"/>
          </a:xfrm>
          <a:prstGeom prst="rect">
            <a:avLst/>
          </a:prstGeom>
        </p:spPr>
      </p:pic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9C8C80D8-BD86-73B9-5DB7-487B35461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3" y="1649151"/>
            <a:ext cx="4206240" cy="30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58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Renkli Resim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27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[17]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9359D36-43E9-1406-BE6F-ACAF12646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56538"/>
            <a:ext cx="11850624" cy="5516322"/>
          </a:xfrm>
        </p:spPr>
        <p:txBody>
          <a:bodyPr>
            <a:noAutofit/>
          </a:bodyPr>
          <a:lstStyle/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222F13B-04B7-8852-CB36-A24DBA03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0" y="245872"/>
            <a:ext cx="5218176" cy="4193541"/>
          </a:xfrm>
          <a:prstGeom prst="rect">
            <a:avLst/>
          </a:prstGeom>
        </p:spPr>
      </p:pic>
      <p:sp>
        <p:nvSpPr>
          <p:cNvPr id="10" name="Alt Başlık 2">
            <a:extLst>
              <a:ext uri="{FF2B5EF4-FFF2-40B4-BE49-F238E27FC236}">
                <a16:creationId xmlns:a16="http://schemas.microsoft.com/office/drawing/2014/main" id="{CCC44901-BD4E-7B27-09A1-52112B11F249}"/>
              </a:ext>
            </a:extLst>
          </p:cNvPr>
          <p:cNvSpPr txBox="1">
            <a:spLocks/>
          </p:cNvSpPr>
          <p:nvPr/>
        </p:nvSpPr>
        <p:spPr>
          <a:xfrm>
            <a:off x="152400" y="1008938"/>
            <a:ext cx="11850624" cy="5516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768 x 512 piksel olan bir renkli resim,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Her piksel 3 </a:t>
            </a:r>
            <a:r>
              <a:rPr lang="tr-TR" dirty="0" err="1"/>
              <a:t>byte’dan</a:t>
            </a:r>
            <a:r>
              <a:rPr lang="tr-TR" dirty="0"/>
              <a:t> oluşmaktadır,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Diskte kapladığı alan,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768 x 512 x 3 = 1, 179, 648 </a:t>
            </a:r>
            <a:r>
              <a:rPr lang="tr-TR" dirty="0" err="1"/>
              <a:t>bytes</a:t>
            </a:r>
            <a:r>
              <a:rPr lang="tr-TR" dirty="0"/>
              <a:t>.</a:t>
            </a:r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8041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Cifar-10 Veri Seti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28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[18]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9359D36-43E9-1406-BE6F-ACAF12646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56538"/>
            <a:ext cx="11850624" cy="5516322"/>
          </a:xfrm>
        </p:spPr>
        <p:txBody>
          <a:bodyPr>
            <a:noAutofit/>
          </a:bodyPr>
          <a:lstStyle/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CCC44901-BD4E-7B27-09A1-52112B11F249}"/>
              </a:ext>
            </a:extLst>
          </p:cNvPr>
          <p:cNvSpPr txBox="1">
            <a:spLocks/>
          </p:cNvSpPr>
          <p:nvPr/>
        </p:nvSpPr>
        <p:spPr>
          <a:xfrm>
            <a:off x="152400" y="1008938"/>
            <a:ext cx="11850624" cy="5516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60 bin veri seti büyüklüğüne sahip </a:t>
            </a:r>
          </a:p>
          <a:p>
            <a:pPr algn="l"/>
            <a:r>
              <a:rPr lang="tr-TR" dirty="0"/>
              <a:t>10 sınıfa ait  32x32 renkli resimden </a:t>
            </a:r>
          </a:p>
          <a:p>
            <a:pPr algn="l"/>
            <a:r>
              <a:rPr lang="tr-TR" dirty="0"/>
              <a:t>oluşmaktadır. </a:t>
            </a:r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Bu veri seti için tasarlanacak </a:t>
            </a:r>
            <a:r>
              <a:rPr lang="tr-TR" dirty="0" err="1"/>
              <a:t>YSA’nın</a:t>
            </a:r>
            <a:endParaRPr lang="tr-TR" dirty="0"/>
          </a:p>
          <a:p>
            <a:pPr algn="l"/>
            <a:r>
              <a:rPr lang="tr-TR" dirty="0"/>
              <a:t>giriş katmanındaki nöron sayısı:</a:t>
            </a:r>
          </a:p>
          <a:p>
            <a:pPr algn="l"/>
            <a:r>
              <a:rPr lang="tr-TR" dirty="0"/>
              <a:t>	</a:t>
            </a:r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721A5983-8F5A-CBDE-418F-E2A541D64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44" y="681038"/>
            <a:ext cx="5947980" cy="45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6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YSA Örneği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29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[15]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9359D36-43E9-1406-BE6F-ACAF12646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56538"/>
            <a:ext cx="11850624" cy="5516322"/>
          </a:xfrm>
        </p:spPr>
        <p:txBody>
          <a:bodyPr>
            <a:noAutofit/>
          </a:bodyPr>
          <a:lstStyle/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CCC44901-BD4E-7B27-09A1-52112B11F249}"/>
              </a:ext>
            </a:extLst>
          </p:cNvPr>
          <p:cNvSpPr txBox="1">
            <a:spLocks/>
          </p:cNvSpPr>
          <p:nvPr/>
        </p:nvSpPr>
        <p:spPr>
          <a:xfrm>
            <a:off x="152400" y="1008938"/>
            <a:ext cx="11850624" cy="5516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	</a:t>
            </a:r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4E4B335-174B-DF8C-DAA3-B17F0F3C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57" y="136525"/>
            <a:ext cx="6371451" cy="60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5833584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Projenin Değerlendirilmesi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584E17C6-EF02-7399-3192-2057CE4260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904" y="1148830"/>
                <a:ext cx="12633816" cy="52075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Yapay sinir ağları dersi kapsamında yapılacak projenin değerlendirmesi:</a:t>
                </a:r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Proje için seçilen veri setinin büyüklüğü,</a:t>
                </a:r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Çalışan kodun doğruluk oranı,</a:t>
                </a:r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Proje raporundan alınan not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Puanlama için kullanılacak matematiksel formül: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𝑃𝑢𝑎𝑛</m:t>
                    </m:r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tr-T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0.5 − </m:t>
                                    </m:r>
                                    <m:f>
                                      <m:f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𝑉𝑒𝑟𝑖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𝑆𝑒𝑡𝑖𝑛𝑖𝑛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ü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ü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𝑘𝑙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üğü</m:t>
                                        </m:r>
                                      </m:num>
                                      <m:den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5000</m:t>
                                        </m:r>
                                      </m:den>
                                    </m:f>
                                  </m:e>
                                </m:d>
                              </m:sup>
                            </m:sSup>
                          </m:den>
                        </m:f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𝑉𝐾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𝐷𝑜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ğ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𝑟𝑢𝑙𝑢𝑘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𝐷𝐾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∗0.8+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𝑅𝑎𝑝𝑜𝑟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𝑃𝑢𝑎𝑛𝚤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∗0.2</m:t>
                    </m:r>
                  </m:oMath>
                </a14:m>
                <a:endParaRPr lang="tr-TR" b="0" dirty="0">
                  <a:ea typeface="Cambria Math" panose="02040503050406030204" pitchFamily="18" charset="0"/>
                </a:endParaRP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VK: veri setinin büyüklük katsayısı; 0.5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DK: doğruluk katsayısı; 0.5 olarak alınacaktır.</a:t>
                </a:r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584E17C6-EF02-7399-3192-2057CE426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4" y="1148830"/>
                <a:ext cx="12633816" cy="5207520"/>
              </a:xfrm>
              <a:prstGeom prst="rect">
                <a:avLst/>
              </a:prstGeom>
              <a:blipFill>
                <a:blip r:embed="rId2"/>
                <a:stretch>
                  <a:fillRect l="-772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4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YSA Örneği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30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[15]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9359D36-43E9-1406-BE6F-ACAF12646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56538"/>
            <a:ext cx="11850624" cy="5516322"/>
          </a:xfrm>
        </p:spPr>
        <p:txBody>
          <a:bodyPr>
            <a:noAutofit/>
          </a:bodyPr>
          <a:lstStyle/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CCC44901-BD4E-7B27-09A1-52112B11F249}"/>
              </a:ext>
            </a:extLst>
          </p:cNvPr>
          <p:cNvSpPr txBox="1">
            <a:spLocks/>
          </p:cNvSpPr>
          <p:nvPr/>
        </p:nvSpPr>
        <p:spPr>
          <a:xfrm>
            <a:off x="152400" y="1008938"/>
            <a:ext cx="11850624" cy="5516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	</a:t>
            </a:r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B9655B89-84B1-254B-EB3A-51EDA384D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56" y="485140"/>
            <a:ext cx="9655059" cy="53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İleri yayılım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31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[15]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9359D36-43E9-1406-BE6F-ACAF12646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56538"/>
            <a:ext cx="11850624" cy="5516322"/>
          </a:xfrm>
        </p:spPr>
        <p:txBody>
          <a:bodyPr>
            <a:noAutofit/>
          </a:bodyPr>
          <a:lstStyle/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CCC44901-BD4E-7B27-09A1-52112B11F249}"/>
              </a:ext>
            </a:extLst>
          </p:cNvPr>
          <p:cNvSpPr txBox="1">
            <a:spLocks/>
          </p:cNvSpPr>
          <p:nvPr/>
        </p:nvSpPr>
        <p:spPr>
          <a:xfrm>
            <a:off x="152400" y="1008938"/>
            <a:ext cx="11850624" cy="5516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	</a:t>
            </a:r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4" name="layer_example">
            <a:hlinkClick r:id="" action="ppaction://media"/>
            <a:extLst>
              <a:ext uri="{FF2B5EF4-FFF2-40B4-BE49-F238E27FC236}">
                <a16:creationId xmlns:a16="http://schemas.microsoft.com/office/drawing/2014/main" id="{4357D2AF-A04B-A7EB-5FB0-B480C8FD1D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560" y="621064"/>
            <a:ext cx="10159238" cy="57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5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5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Gizli Katmanlar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32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[15]</a:t>
            </a:r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CCC44901-BD4E-7B27-09A1-52112B11F249}"/>
              </a:ext>
            </a:extLst>
          </p:cNvPr>
          <p:cNvSpPr txBox="1">
            <a:spLocks/>
          </p:cNvSpPr>
          <p:nvPr/>
        </p:nvSpPr>
        <p:spPr>
          <a:xfrm>
            <a:off x="152400" y="1008938"/>
            <a:ext cx="11850624" cy="5516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	</a:t>
            </a:r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DC10B3E5-A482-7E89-4514-D4117164B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4" y="114964"/>
            <a:ext cx="5377623" cy="62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Gizli Katmanlar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33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[15]</a:t>
            </a:r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CCC44901-BD4E-7B27-09A1-52112B11F249}"/>
              </a:ext>
            </a:extLst>
          </p:cNvPr>
          <p:cNvSpPr txBox="1">
            <a:spLocks/>
          </p:cNvSpPr>
          <p:nvPr/>
        </p:nvSpPr>
        <p:spPr>
          <a:xfrm>
            <a:off x="152400" y="1008938"/>
            <a:ext cx="11850624" cy="5516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	</a:t>
            </a:r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4" name="Resim 3" descr="metin, elektronik eşyalar, bilgisayar içeren bir resim&#10;&#10;Açıklama otomatik olarak oluşturuldu">
            <a:extLst>
              <a:ext uri="{FF2B5EF4-FFF2-40B4-BE49-F238E27FC236}">
                <a16:creationId xmlns:a16="http://schemas.microsoft.com/office/drawing/2014/main" id="{E1699D08-4BBF-F1DE-7160-AC654108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16" y="711200"/>
            <a:ext cx="8142919" cy="53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Gizli Katmanlar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34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[15]</a:t>
            </a:r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CCC44901-BD4E-7B27-09A1-52112B11F249}"/>
              </a:ext>
            </a:extLst>
          </p:cNvPr>
          <p:cNvSpPr txBox="1">
            <a:spLocks/>
          </p:cNvSpPr>
          <p:nvPr/>
        </p:nvSpPr>
        <p:spPr>
          <a:xfrm>
            <a:off x="152400" y="1008938"/>
            <a:ext cx="11850624" cy="5516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	</a:t>
            </a:r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4" name="Resim 3" descr="metin, skorbord içeren bir resim&#10;&#10;Açıklama otomatik olarak oluşturuldu">
            <a:extLst>
              <a:ext uri="{FF2B5EF4-FFF2-40B4-BE49-F238E27FC236}">
                <a16:creationId xmlns:a16="http://schemas.microsoft.com/office/drawing/2014/main" id="{C0A4BEC5-10EC-3B73-0A69-435AE4384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97" y="629696"/>
            <a:ext cx="9190494" cy="542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0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Örnek Bir YSA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35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[15]</a:t>
            </a:r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CCC44901-BD4E-7B27-09A1-52112B11F249}"/>
              </a:ext>
            </a:extLst>
          </p:cNvPr>
          <p:cNvSpPr txBox="1">
            <a:spLocks/>
          </p:cNvSpPr>
          <p:nvPr/>
        </p:nvSpPr>
        <p:spPr>
          <a:xfrm>
            <a:off x="152400" y="1008938"/>
            <a:ext cx="11850624" cy="5516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	</a:t>
            </a:r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709EE1D-16B5-5D99-8DB8-21580A039E83}"/>
              </a:ext>
            </a:extLst>
          </p:cNvPr>
          <p:cNvSpPr txBox="1">
            <a:spLocks/>
          </p:cNvSpPr>
          <p:nvPr/>
        </p:nvSpPr>
        <p:spPr>
          <a:xfrm>
            <a:off x="152400" y="903768"/>
            <a:ext cx="11850624" cy="5516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Tarayıcı üzerinde çalışan bir sinir ağı örneği: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>
                <a:hlinkClick r:id="rId2"/>
              </a:rPr>
              <a:t>https://bit.ly/3CgfPL8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Not: </a:t>
            </a:r>
            <a:r>
              <a:rPr lang="en-US" dirty="0"/>
              <a:t>Tinker With </a:t>
            </a:r>
            <a:r>
              <a:rPr lang="en-US" dirty="0">
                <a:solidFill>
                  <a:srgbClr val="00B050"/>
                </a:solidFill>
              </a:rPr>
              <a:t>a Neural Network </a:t>
            </a:r>
            <a:r>
              <a:rPr lang="en-US" dirty="0"/>
              <a:t>Right Here in Your Browser.</a:t>
            </a:r>
            <a:br>
              <a:rPr lang="en-US" dirty="0"/>
            </a:br>
            <a:r>
              <a:rPr lang="en-US" dirty="0"/>
              <a:t>Don’t Worry, You Can’t Break It. We Promise.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algn="l"/>
            <a:r>
              <a:rPr lang="tr-TR" dirty="0"/>
              <a:t>	</a:t>
            </a:r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521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YSA’nın</a:t>
            </a:r>
            <a:r>
              <a:rPr lang="tr-TR" sz="4000" dirty="0">
                <a:solidFill>
                  <a:srgbClr val="5C9138"/>
                </a:solidFill>
              </a:rPr>
              <a:t> Dezavantajları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36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[16]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AF32354-FEC7-EEB9-C61B-F4D96A6D12FC}"/>
              </a:ext>
            </a:extLst>
          </p:cNvPr>
          <p:cNvSpPr txBox="1">
            <a:spLocks/>
          </p:cNvSpPr>
          <p:nvPr/>
        </p:nvSpPr>
        <p:spPr>
          <a:xfrm>
            <a:off x="152400" y="833438"/>
            <a:ext cx="11850624" cy="4807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Donanım bağımlıdır,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Aktivasyon ve ağ yapısının belirlenmesinde uzman kişinin tecrübeleri işi kolaylaştırmaktadır,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Öğrenme katsayısı, nöron sayısı, gizli katman sayısı gibi </a:t>
            </a:r>
            <a:r>
              <a:rPr lang="tr-TR" dirty="0" err="1"/>
              <a:t>YSA’nın</a:t>
            </a:r>
            <a:r>
              <a:rPr lang="tr-TR" dirty="0"/>
              <a:t> çalışmasını etkileyen parametrelerin belirlenmesinde </a:t>
            </a:r>
            <a:r>
              <a:rPr lang="tr-TR" dirty="0">
                <a:solidFill>
                  <a:srgbClr val="FF0000"/>
                </a:solidFill>
              </a:rPr>
              <a:t>belirli bir kural </a:t>
            </a:r>
            <a:r>
              <a:rPr lang="tr-TR" dirty="0"/>
              <a:t>yoktur,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Sadece nümerik verilerle çalışabilmektedir,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Ağın eğitiminin ne zaman bitirileceğine </a:t>
            </a:r>
            <a:r>
              <a:rPr lang="tr-TR" dirty="0">
                <a:solidFill>
                  <a:srgbClr val="FF0000"/>
                </a:solidFill>
              </a:rPr>
              <a:t>dair geliştirilmiş bir yöntem </a:t>
            </a:r>
            <a:r>
              <a:rPr lang="tr-TR" dirty="0"/>
              <a:t>yoktur.</a:t>
            </a:r>
          </a:p>
        </p:txBody>
      </p:sp>
    </p:spTree>
    <p:extLst>
      <p:ext uri="{BB962C8B-B14F-4D97-AF65-F5344CB8AC3E}">
        <p14:creationId xmlns:p14="http://schemas.microsoft.com/office/powerpoint/2010/main" val="277743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Özet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37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12664" y="6335635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[16]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AF32354-FEC7-EEB9-C61B-F4D96A6D12FC}"/>
              </a:ext>
            </a:extLst>
          </p:cNvPr>
          <p:cNvSpPr txBox="1">
            <a:spLocks/>
          </p:cNvSpPr>
          <p:nvPr/>
        </p:nvSpPr>
        <p:spPr>
          <a:xfrm>
            <a:off x="152400" y="833438"/>
            <a:ext cx="11850624" cy="4807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YSA ile öğrenme yeteneğinin kazanılması,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Bilginin ağlar içerisinde saklanması,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YSA bilinen hesaplama yöntemlerinin haricinde yeni bir yaklaşım sergilemektedir,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Sınıflandırma, tahmin, örüntü tanıma ve sinyal filtreleme alanlarında öne çıkmaktadır.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4322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886145"/>
            <a:ext cx="12222192" cy="5242427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[1] </a:t>
            </a:r>
            <a:r>
              <a:rPr lang="tr-TR" sz="1600" dirty="0" err="1"/>
              <a:t>Deep</a:t>
            </a:r>
            <a:r>
              <a:rPr lang="tr-TR" sz="1600" dirty="0"/>
              <a:t> Learning Basic, deeplearning.mit.edu, 2019.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[2] </a:t>
            </a:r>
            <a:r>
              <a:rPr lang="en-US" altLang="en-US" sz="1600" dirty="0"/>
              <a:t>Chollet, F. (2017). Deep learning with python. Manning Publications.</a:t>
            </a: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[3] 6.S191 </a:t>
            </a:r>
            <a:r>
              <a:rPr lang="tr-TR" altLang="en-US" sz="1600" dirty="0" err="1"/>
              <a:t>Introduction</a:t>
            </a:r>
            <a:r>
              <a:rPr lang="tr-TR" altLang="en-US" sz="1600" dirty="0"/>
              <a:t> </a:t>
            </a:r>
            <a:r>
              <a:rPr lang="tr-TR" altLang="en-US" sz="1600" dirty="0" err="1"/>
              <a:t>to</a:t>
            </a:r>
            <a:r>
              <a:rPr lang="tr-TR" altLang="en-US" sz="1600" dirty="0"/>
              <a:t> </a:t>
            </a:r>
            <a:r>
              <a:rPr lang="tr-TR" altLang="en-US" sz="1600" dirty="0" err="1"/>
              <a:t>Deep</a:t>
            </a:r>
            <a:r>
              <a:rPr lang="tr-TR" altLang="en-US" sz="1600" dirty="0"/>
              <a:t> Learning, introtodeeplearning.com,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[4] Web sitesi: </a:t>
            </a:r>
            <a:r>
              <a:rPr lang="tr-TR" altLang="en-US" sz="1600" dirty="0">
                <a:hlinkClick r:id="rId2"/>
              </a:rPr>
              <a:t>https://asiwassaying.me/2020/04/03/you-are-here/</a:t>
            </a:r>
            <a:r>
              <a:rPr lang="tr-TR" altLang="en-US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[5] Web </a:t>
            </a:r>
            <a:r>
              <a:rPr lang="tr-TR" altLang="en-US" sz="1600" dirty="0" err="1"/>
              <a:t>sites</a:t>
            </a:r>
            <a:r>
              <a:rPr lang="tr-TR" altLang="en-US" sz="1600" dirty="0"/>
              <a:t>: </a:t>
            </a:r>
            <a:r>
              <a:rPr lang="en-US" sz="1600" dirty="0">
                <a:hlinkClick r:id="rId3"/>
              </a:rPr>
              <a:t>https://www.kisa.link/Qghm</a:t>
            </a:r>
            <a:r>
              <a:rPr lang="tr-TR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[6] Web sitesi: </a:t>
            </a:r>
            <a:r>
              <a:rPr lang="en-US" sz="1600" dirty="0"/>
              <a:t>https://www.kisa.link/Qghp</a:t>
            </a:r>
            <a:r>
              <a:rPr lang="tr-TR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[7] </a:t>
            </a:r>
            <a:r>
              <a:rPr lang="en-US" sz="1600" dirty="0"/>
              <a:t>Zhang, J. (2019). Basic neural units of the brain: neurons, synapses and action potential.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arXiv:1906.01703</a:t>
            </a:r>
            <a:r>
              <a:rPr lang="en-US" sz="1600" dirty="0"/>
              <a:t>.</a:t>
            </a:r>
            <a:endParaRPr lang="tr-TR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[8] </a:t>
            </a:r>
            <a:r>
              <a:rPr lang="tr-TR" sz="1600" dirty="0" err="1"/>
              <a:t>Deep</a:t>
            </a:r>
            <a:r>
              <a:rPr lang="tr-TR" sz="1600" dirty="0"/>
              <a:t> Learning: </a:t>
            </a:r>
            <a:r>
              <a:rPr lang="tr-TR" sz="1600" dirty="0" err="1"/>
              <a:t>State</a:t>
            </a:r>
            <a:r>
              <a:rPr lang="tr-TR" sz="1600" dirty="0"/>
              <a:t> of </a:t>
            </a:r>
            <a:r>
              <a:rPr lang="tr-TR" sz="1600" dirty="0" err="1"/>
              <a:t>the</a:t>
            </a:r>
            <a:r>
              <a:rPr lang="tr-TR" sz="1600" dirty="0"/>
              <a:t> Art, deeplearning.mit.edu,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[9] Web sitesi: </a:t>
            </a:r>
            <a:r>
              <a:rPr lang="tr-TR" altLang="en-US" sz="1600" dirty="0">
                <a:hlinkClick r:id="rId4"/>
              </a:rPr>
              <a:t>https://www.youtube.com/watch?v=AG83rYwd-Jw</a:t>
            </a:r>
            <a:r>
              <a:rPr lang="tr-TR" altLang="en-US" sz="1600" dirty="0"/>
              <a:t>, Erişim Tarihi: 30.09.2022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[10] Web sitesi: </a:t>
            </a:r>
            <a:r>
              <a:rPr lang="tr-TR" altLang="en-US" sz="1600" dirty="0">
                <a:hlinkClick r:id="rId5"/>
              </a:rPr>
              <a:t>https://www.geeksforgeeks.org/top-10-algorithms-every-machine-learning-engineer-should-know/</a:t>
            </a:r>
            <a:r>
              <a:rPr lang="tr-TR" altLang="en-US" sz="1600" dirty="0"/>
              <a:t>, 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[11] Web sitesi: </a:t>
            </a:r>
            <a:r>
              <a:rPr lang="tr-TR" sz="1600" dirty="0">
                <a:hlinkClick r:id="rId6"/>
              </a:rPr>
              <a:t>https://ml.berkeley.edu/blog/posts/crash-course/part-1/</a:t>
            </a:r>
            <a:r>
              <a:rPr lang="tr-TR" sz="1600" dirty="0"/>
              <a:t> ,Erişim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>
                <a:latin typeface="Arial" panose="020B0604020202020204" pitchFamily="34" charset="0"/>
              </a:rPr>
              <a:t>[12] </a:t>
            </a:r>
            <a:r>
              <a:rPr lang="en-US" sz="1600" dirty="0"/>
              <a:t>Grewal, R. K., &amp; Das, S. (2013). Microarray data analysis: Gaining biological insights. </a:t>
            </a:r>
            <a:r>
              <a:rPr lang="en-US" sz="1600" i="1" dirty="0"/>
              <a:t>Journal of Biomedical Science and Engineering</a:t>
            </a:r>
            <a:r>
              <a:rPr lang="en-US" sz="1600" dirty="0"/>
              <a:t>, </a:t>
            </a:r>
            <a:r>
              <a:rPr lang="en-US" sz="1600" i="1" dirty="0"/>
              <a:t>2013</a:t>
            </a:r>
            <a:r>
              <a:rPr lang="en-US" sz="1600" dirty="0"/>
              <a:t>.</a:t>
            </a:r>
            <a:endParaRPr lang="tr-TR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[13] </a:t>
            </a:r>
            <a:r>
              <a:rPr lang="en-US" sz="1600" dirty="0"/>
              <a:t>TensorFlow in 1 Day: Make your own Neural Network</a:t>
            </a:r>
            <a:r>
              <a:rPr lang="tr-TR" sz="1600" dirty="0"/>
              <a:t>, </a:t>
            </a:r>
            <a:r>
              <a:rPr lang="en-US" sz="1600" dirty="0"/>
              <a:t>Krishna </a:t>
            </a:r>
            <a:r>
              <a:rPr lang="en-US" sz="1600" dirty="0" err="1"/>
              <a:t>Rungta</a:t>
            </a:r>
            <a:r>
              <a:rPr lang="tr-TR" sz="1600" dirty="0"/>
              <a:t>, 2018.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[14] Web sitesi: </a:t>
            </a:r>
            <a:r>
              <a:rPr lang="tr-TR" sz="1600" dirty="0">
                <a:hlinkClick r:id="rId7"/>
              </a:rPr>
              <a:t>https://www.slideshare.net/SebastianRaschka/nextgen-talk-022015/8-Learning_Labeled_data_Direct_feedback</a:t>
            </a:r>
            <a:r>
              <a:rPr lang="tr-TR" sz="1600" dirty="0"/>
              <a:t>, Erişim Tarihi: 3.10.2022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38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268160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[15] Web sitesi: </a:t>
            </a:r>
            <a:r>
              <a:rPr lang="tr-TR" sz="1600" dirty="0">
                <a:hlinkClick r:id="rId2"/>
              </a:rPr>
              <a:t>https://www.youtube.com/watch?v=aircAruvnKk</a:t>
            </a:r>
            <a:r>
              <a:rPr lang="tr-TR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[16] </a:t>
            </a:r>
            <a:r>
              <a:rPr lang="tr-TR" sz="1600" dirty="0" err="1"/>
              <a:t>Öztemel</a:t>
            </a:r>
            <a:r>
              <a:rPr lang="tr-TR" sz="1600" dirty="0"/>
              <a:t>, E.; Yapay Sinir Ağları; Papatya Bilim Yayıncılık; İstanbul; 2012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[17] Web sitesi: https://bit.ly/3VdJsW1,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[18] Web sitesi: </a:t>
            </a:r>
            <a:r>
              <a:rPr lang="tr-TR" alt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[19] Web sitesi: </a:t>
            </a:r>
            <a:r>
              <a:rPr lang="tr-TR" altLang="en-US" sz="1600" dirty="0">
                <a:hlinkClick r:id="rId4"/>
              </a:rPr>
              <a:t>https://bit.ly/3CgfPL8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[20] Web sitesi: </a:t>
            </a:r>
            <a:r>
              <a:rPr lang="tr-TR" altLang="en-US" sz="1600" dirty="0">
                <a:hlinkClick r:id="rId5"/>
              </a:rPr>
              <a:t>https://makeavideo.studio/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[21] Web sitesi: </a:t>
            </a:r>
            <a:r>
              <a:rPr lang="tr-TR" altLang="en-US" sz="1600" dirty="0">
                <a:hlinkClick r:id="rId6"/>
              </a:rPr>
              <a:t>https://gtnr.it/3rLFXc3</a:t>
            </a:r>
            <a:r>
              <a:rPr lang="tr-TR" altLang="en-US" sz="1600" dirty="0"/>
              <a:t>, Erişim Tarihi: 12.10.2022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39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7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</a:t>
            </a:fld>
            <a:endParaRPr lang="tr-TR"/>
          </a:p>
        </p:txBody>
      </p:sp>
      <p:pic>
        <p:nvPicPr>
          <p:cNvPr id="4" name="Picture 3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1ABC255C-CA49-AAA5-F88D-BD514731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07" y="0"/>
            <a:ext cx="8556593" cy="4785450"/>
          </a:xfrm>
          <a:prstGeom prst="rect">
            <a:avLst/>
          </a:prstGeom>
        </p:spPr>
      </p:pic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64" y="4906367"/>
            <a:ext cx="9546336" cy="181510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Beyindeki </a:t>
            </a:r>
            <a:r>
              <a:rPr lang="tr-TR" dirty="0">
                <a:solidFill>
                  <a:srgbClr val="FF0000"/>
                </a:solidFill>
              </a:rPr>
              <a:t>sinapsislerin %0.0001 </a:t>
            </a:r>
            <a:r>
              <a:rPr lang="tr-TR" dirty="0"/>
              <a:t>ve </a:t>
            </a:r>
            <a:r>
              <a:rPr lang="tr-TR" dirty="0">
                <a:solidFill>
                  <a:srgbClr val="FF0000"/>
                </a:solidFill>
              </a:rPr>
              <a:t>nöronların %3’ünün </a:t>
            </a:r>
            <a:r>
              <a:rPr lang="tr-TR" dirty="0"/>
              <a:t>görselleştirilmesi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Ortalama olarak insan beyninde yaklaşık </a:t>
            </a:r>
            <a:r>
              <a:rPr lang="tr-TR" dirty="0">
                <a:solidFill>
                  <a:srgbClr val="00B050"/>
                </a:solidFill>
              </a:rPr>
              <a:t>100 milyar nöron </a:t>
            </a:r>
            <a:r>
              <a:rPr lang="tr-TR" dirty="0"/>
              <a:t>içermektedir. Her bir </a:t>
            </a:r>
            <a:r>
              <a:rPr lang="tr-TR" dirty="0">
                <a:solidFill>
                  <a:schemeClr val="accent2"/>
                </a:solidFill>
              </a:rPr>
              <a:t>nöron 10 bine </a:t>
            </a:r>
            <a:r>
              <a:rPr lang="tr-TR" dirty="0"/>
              <a:t>kadar başka nörona bağlanabilir ve </a:t>
            </a:r>
            <a:r>
              <a:rPr lang="tr-TR" dirty="0">
                <a:solidFill>
                  <a:srgbClr val="00B050"/>
                </a:solidFill>
              </a:rPr>
              <a:t>1000 trilyon sinapsis </a:t>
            </a:r>
            <a:r>
              <a:rPr lang="tr-TR" dirty="0"/>
              <a:t>ile birbirlerine sinyalleri iletebilmektedir.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[1,7]</a:t>
            </a:r>
          </a:p>
        </p:txBody>
      </p:sp>
    </p:spTree>
    <p:extLst>
      <p:ext uri="{BB962C8B-B14F-4D97-AF65-F5344CB8AC3E}">
        <p14:creationId xmlns:p14="http://schemas.microsoft.com/office/powerpoint/2010/main" val="114266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98" y="655128"/>
            <a:ext cx="4613919" cy="1499616"/>
          </a:xfrm>
        </p:spPr>
        <p:txBody>
          <a:bodyPr anchor="b">
            <a:normAutofit/>
          </a:bodyPr>
          <a:lstStyle/>
          <a:p>
            <a:pPr algn="l"/>
            <a:r>
              <a:rPr lang="tr-TR" sz="4200"/>
              <a:t>Teşekkürler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95757-F493-402A-BE9C-74CD02EB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-5400000">
            <a:off x="-786384" y="1060704"/>
            <a:ext cx="218541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62155F9B-E036-4567-8C81-6029024E5A84}" type="datetime1">
              <a:rPr lang="tr-TR">
                <a:solidFill>
                  <a:schemeClr val="bg1"/>
                </a:solidFill>
              </a:rPr>
              <a:pPr algn="r">
                <a:spcAft>
                  <a:spcPts val="600"/>
                </a:spcAft>
              </a:pPr>
              <a:t>12.10.2022</a:t>
            </a:fld>
            <a:endParaRPr lang="tr-TR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Resim 10">
            <a:extLst>
              <a:ext uri="{FF2B5EF4-FFF2-40B4-BE49-F238E27FC236}">
                <a16:creationId xmlns:a16="http://schemas.microsoft.com/office/drawing/2014/main" id="{1B5DDA28-B37F-18B6-25AA-A9AFA3390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65" y="95044"/>
            <a:ext cx="5511285" cy="308631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80F27-EA9E-48C9-9FFF-EED175A6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89A11690-4018-4631-8FAF-5D3B9C61C26D}" type="slidenum">
              <a:rPr lang="tr-TR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40</a:t>
            </a:fld>
            <a:endParaRPr lang="tr-TR">
              <a:solidFill>
                <a:srgbClr val="FFFFFF"/>
              </a:solidFill>
            </a:endParaRPr>
          </a:p>
        </p:txBody>
      </p:sp>
      <p:pic>
        <p:nvPicPr>
          <p:cNvPr id="24" name="Resim 23" descr="metin, açık hava nesnesi, gece göğü içeren bir resim&#10;&#10;Açıklama otomatik olarak oluşturuldu">
            <a:extLst>
              <a:ext uri="{FF2B5EF4-FFF2-40B4-BE49-F238E27FC236}">
                <a16:creationId xmlns:a16="http://schemas.microsoft.com/office/drawing/2014/main" id="{0476CBF1-05A5-4AD2-157D-8A1DD574B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2" y="3315854"/>
            <a:ext cx="5176945" cy="345561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3718CFD-33D1-0A0C-4F68-36BCAEBD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3333994"/>
            <a:ext cx="5586942" cy="3419330"/>
          </a:xfrm>
          <a:prstGeom prst="rect">
            <a:avLst/>
          </a:prstGeom>
        </p:spPr>
      </p:pic>
      <p:sp>
        <p:nvSpPr>
          <p:cNvPr id="19" name="Başlık 1">
            <a:extLst>
              <a:ext uri="{FF2B5EF4-FFF2-40B4-BE49-F238E27FC236}">
                <a16:creationId xmlns:a16="http://schemas.microsoft.com/office/drawing/2014/main" id="{8040FE83-E2B0-4707-B8D5-70F96362641D}"/>
              </a:ext>
            </a:extLst>
          </p:cNvPr>
          <p:cNvSpPr txBox="1">
            <a:spLocks/>
          </p:cNvSpPr>
          <p:nvPr/>
        </p:nvSpPr>
        <p:spPr>
          <a:xfrm>
            <a:off x="385692" y="565112"/>
            <a:ext cx="3899297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39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5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06BB51E-E4CD-B6C7-9C57-3D6F177B1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00" y="562371"/>
            <a:ext cx="9716448" cy="59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3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28" y="5903120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DALL-E,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yazılan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cümleden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yola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çıkarak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resim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oluşturan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YZ</a:t>
            </a:r>
          </a:p>
          <a:p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A doctor holding a stethoscope&#10;&#10;Description automatically generated with medium confidence">
            <a:extLst>
              <a:ext uri="{FF2B5EF4-FFF2-40B4-BE49-F238E27FC236}">
                <a16:creationId xmlns:a16="http://schemas.microsoft.com/office/drawing/2014/main" id="{54A8821A-AFB9-E356-1510-039E8904A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" b="-5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13" name="Picture 12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27890D66-F339-AFA3-9201-73DBBFF60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r="-5" b="-5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4" name="Picture 3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A1528784-22B4-8B67-7B86-B7E00EA29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r="1789" b="-5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C3C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6" name="Alt Başlık 2">
            <a:extLst>
              <a:ext uri="{FF2B5EF4-FFF2-40B4-BE49-F238E27FC236}">
                <a16:creationId xmlns:a16="http://schemas.microsoft.com/office/drawing/2014/main" id="{5C6C7BF1-AC43-2A0B-7283-BBD0D531ABD8}"/>
              </a:ext>
            </a:extLst>
          </p:cNvPr>
          <p:cNvSpPr txBox="1">
            <a:spLocks/>
          </p:cNvSpPr>
          <p:nvPr/>
        </p:nvSpPr>
        <p:spPr>
          <a:xfrm>
            <a:off x="329146" y="4698106"/>
            <a:ext cx="11533238" cy="628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2800" dirty="0">
                <a:hlinkClick r:id="rId5"/>
              </a:rPr>
              <a:t>DALL-E</a:t>
            </a:r>
            <a:r>
              <a:rPr lang="tr-TR" sz="2800" dirty="0"/>
              <a:t>’ye girilen cümle: «Mekatronik mühendisinin dünyası.»</a:t>
            </a:r>
            <a:endParaRPr lang="en-US" sz="28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9624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planet&#10;&#10;Description automatically generated with low confidence">
            <a:extLst>
              <a:ext uri="{FF2B5EF4-FFF2-40B4-BE49-F238E27FC236}">
                <a16:creationId xmlns:a16="http://schemas.microsoft.com/office/drawing/2014/main" id="{021DD1FE-557B-8D12-00D4-A80885A72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r="-5" b="-5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19" name="Picture 18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164FF232-1BBA-7C2C-A5DD-12E24BCA9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r="1927" b="-5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15" name="Picture 14" descr="A group of people looking at a light in the sky&#10;&#10;Description automatically generated with low confidence">
            <a:extLst>
              <a:ext uri="{FF2B5EF4-FFF2-40B4-BE49-F238E27FC236}">
                <a16:creationId xmlns:a16="http://schemas.microsoft.com/office/drawing/2014/main" id="{9915F6B0-65CF-1A97-8FD3-AA808D32A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" b="-5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B6FF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[1]</a:t>
            </a:r>
            <a:endParaRPr lang="tr-TR"/>
          </a:p>
        </p:txBody>
      </p:sp>
      <p:sp>
        <p:nvSpPr>
          <p:cNvPr id="25" name="Alt Başlık 2">
            <a:extLst>
              <a:ext uri="{FF2B5EF4-FFF2-40B4-BE49-F238E27FC236}">
                <a16:creationId xmlns:a16="http://schemas.microsoft.com/office/drawing/2014/main" id="{A5249E2E-2F0B-8DE3-2620-F2EDB2462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28" y="5903120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DALL-E,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yazılan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cümleden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yola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çıkarak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resim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oluşturan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YZ</a:t>
            </a:r>
          </a:p>
          <a:p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Alt Başlık 2">
            <a:extLst>
              <a:ext uri="{FF2B5EF4-FFF2-40B4-BE49-F238E27FC236}">
                <a16:creationId xmlns:a16="http://schemas.microsoft.com/office/drawing/2014/main" id="{5E3556D0-1045-B24A-7EA3-DC3BC501A047}"/>
              </a:ext>
            </a:extLst>
          </p:cNvPr>
          <p:cNvSpPr txBox="1">
            <a:spLocks/>
          </p:cNvSpPr>
          <p:nvPr/>
        </p:nvSpPr>
        <p:spPr>
          <a:xfrm>
            <a:off x="329146" y="4698106"/>
            <a:ext cx="11533238" cy="628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2800" dirty="0"/>
              <a:t>DALL-E’ye girilen cümle: «Başka bir gezegende dolaşan bir aile.»</a:t>
            </a:r>
            <a:endParaRPr lang="en-US" sz="28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1392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[20]</a:t>
            </a:r>
          </a:p>
        </p:txBody>
      </p:sp>
      <p:sp>
        <p:nvSpPr>
          <p:cNvPr id="25" name="Alt Başlık 2">
            <a:extLst>
              <a:ext uri="{FF2B5EF4-FFF2-40B4-BE49-F238E27FC236}">
                <a16:creationId xmlns:a16="http://schemas.microsoft.com/office/drawing/2014/main" id="{A5249E2E-2F0B-8DE3-2620-F2EDB2462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27418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-A-Video, metinden video üreten YZ. 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1" name="Resim 20" descr="metin, açık hava, gök, dağ içeren bir resim&#10;&#10;Açıklama otomatik olarak oluşturuldu">
            <a:extLst>
              <a:ext uri="{FF2B5EF4-FFF2-40B4-BE49-F238E27FC236}">
                <a16:creationId xmlns:a16="http://schemas.microsoft.com/office/drawing/2014/main" id="{8F9E1C70-3C2E-CD94-DD54-DED773EF6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35" y="325947"/>
            <a:ext cx="3787740" cy="3983460"/>
          </a:xfrm>
          <a:prstGeom prst="rect">
            <a:avLst/>
          </a:prstGeom>
        </p:spPr>
      </p:pic>
      <p:pic>
        <p:nvPicPr>
          <p:cNvPr id="23" name="Resim 22" descr="mavi içeren bir resim&#10;&#10;Açıklama otomatik olarak oluşturuldu">
            <a:extLst>
              <a:ext uri="{FF2B5EF4-FFF2-40B4-BE49-F238E27FC236}">
                <a16:creationId xmlns:a16="http://schemas.microsoft.com/office/drawing/2014/main" id="{ECDC6FAE-6F07-C8CE-F3B0-3D8BCEED7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04" y="325947"/>
            <a:ext cx="3895792" cy="3983461"/>
          </a:xfrm>
          <a:prstGeom prst="rect">
            <a:avLst/>
          </a:prstGeom>
        </p:spPr>
      </p:pic>
      <p:pic>
        <p:nvPicPr>
          <p:cNvPr id="28" name="Resim 27" descr="metin, kapat içeren bir resim&#10;&#10;Açıklama otomatik olarak oluşturuldu">
            <a:extLst>
              <a:ext uri="{FF2B5EF4-FFF2-40B4-BE49-F238E27FC236}">
                <a16:creationId xmlns:a16="http://schemas.microsoft.com/office/drawing/2014/main" id="{16031268-99D2-6536-8324-28D51E484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" y="325948"/>
            <a:ext cx="3983461" cy="3983461"/>
          </a:xfrm>
          <a:prstGeom prst="rect">
            <a:avLst/>
          </a:prstGeom>
        </p:spPr>
      </p:pic>
      <p:sp>
        <p:nvSpPr>
          <p:cNvPr id="29" name="Alt Başlık 2">
            <a:extLst>
              <a:ext uri="{FF2B5EF4-FFF2-40B4-BE49-F238E27FC236}">
                <a16:creationId xmlns:a16="http://schemas.microsoft.com/office/drawing/2014/main" id="{BF43D985-E203-B44B-38C7-7F6C021F89E5}"/>
              </a:ext>
            </a:extLst>
          </p:cNvPr>
          <p:cNvSpPr txBox="1">
            <a:spLocks/>
          </p:cNvSpPr>
          <p:nvPr/>
        </p:nvSpPr>
        <p:spPr>
          <a:xfrm>
            <a:off x="-15240" y="4720948"/>
            <a:ext cx="11533238" cy="628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dirty="0"/>
              <a:t>: </a:t>
            </a:r>
            <a:r>
              <a:rPr lang="en-US" dirty="0">
                <a:hlinkClick r:id="rId5"/>
              </a:rPr>
              <a:t>A dog wearing a Superhero outfit with red cape flying through the sky</a:t>
            </a:r>
            <a:endParaRPr lang="en-US" sz="28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956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39191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Sinir Ağlarının Gelişimi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12.10.2022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9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256" y="733791"/>
            <a:ext cx="9324358" cy="539041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1943: Walter Pitts and Warren McCulloch</a:t>
            </a:r>
            <a:br>
              <a:rPr lang="en-US" dirty="0"/>
            </a:br>
            <a:r>
              <a:rPr lang="en-US" dirty="0"/>
              <a:t>Computational models for neural nets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1957, 1962: Frank Rosenblatt</a:t>
            </a:r>
            <a:br>
              <a:rPr lang="en-US" dirty="0"/>
            </a:br>
            <a:r>
              <a:rPr lang="en-US" dirty="0"/>
              <a:t>Perceptron (Single-Layer &amp; Multi-Layer)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1965: Alexey </a:t>
            </a:r>
            <a:r>
              <a:rPr lang="en-US" dirty="0" err="1">
                <a:solidFill>
                  <a:schemeClr val="accent2"/>
                </a:solidFill>
              </a:rPr>
              <a:t>Ivakhnenko</a:t>
            </a:r>
            <a:r>
              <a:rPr lang="en-US" dirty="0">
                <a:solidFill>
                  <a:schemeClr val="accent2"/>
                </a:solidFill>
              </a:rPr>
              <a:t> and V. G. Lapa</a:t>
            </a:r>
            <a:br>
              <a:rPr lang="en-US" dirty="0"/>
            </a:br>
            <a:r>
              <a:rPr lang="en-US" dirty="0"/>
              <a:t>Learning algorithm for MLP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FF0000"/>
                </a:solidFill>
              </a:rPr>
              <a:t>1969: </a:t>
            </a:r>
            <a:r>
              <a:rPr lang="tr-TR" dirty="0" err="1">
                <a:solidFill>
                  <a:srgbClr val="FF0000"/>
                </a:solidFill>
              </a:rPr>
              <a:t>Minsky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and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Pappert</a:t>
            </a:r>
            <a:endParaRPr lang="tr-TR" dirty="0">
              <a:solidFill>
                <a:srgbClr val="FF0000"/>
              </a:solidFill>
            </a:endParaRPr>
          </a:p>
          <a:p>
            <a:pPr algn="l"/>
            <a:r>
              <a:rPr lang="tr-TR" dirty="0"/>
              <a:t>     </a:t>
            </a:r>
            <a:r>
              <a:rPr lang="tr-TR" dirty="0" err="1"/>
              <a:t>Perceptron</a:t>
            </a:r>
            <a:r>
              <a:rPr lang="tr-TR" dirty="0"/>
              <a:t> </a:t>
            </a:r>
            <a:r>
              <a:rPr lang="tr-TR" dirty="0" err="1"/>
              <a:t>books</a:t>
            </a:r>
            <a:r>
              <a:rPr lang="tr-TR" dirty="0"/>
              <a:t> – XOR problem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1970: Seppo </a:t>
            </a:r>
            <a:r>
              <a:rPr lang="en-US" dirty="0" err="1">
                <a:solidFill>
                  <a:schemeClr val="accent2"/>
                </a:solidFill>
              </a:rPr>
              <a:t>Linnainmaa</a:t>
            </a:r>
            <a:br>
              <a:rPr lang="en-US" dirty="0"/>
            </a:br>
            <a:r>
              <a:rPr lang="en-US" dirty="0"/>
              <a:t>Backpropagation and automatic differentiation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rgbClr val="00B050"/>
                </a:solidFill>
              </a:rPr>
              <a:t>197</a:t>
            </a:r>
            <a:r>
              <a:rPr lang="tr-TR" dirty="0">
                <a:solidFill>
                  <a:srgbClr val="00B050"/>
                </a:solidFill>
              </a:rPr>
              <a:t>4</a:t>
            </a:r>
            <a:r>
              <a:rPr lang="en-US" dirty="0">
                <a:solidFill>
                  <a:srgbClr val="00B050"/>
                </a:solidFill>
              </a:rPr>
              <a:t>:</a:t>
            </a:r>
            <a:r>
              <a:rPr lang="tr-TR" dirty="0">
                <a:solidFill>
                  <a:srgbClr val="00B050"/>
                </a:solidFill>
              </a:rPr>
              <a:t> </a:t>
            </a:r>
            <a:br>
              <a:rPr lang="en-US" dirty="0"/>
            </a:br>
            <a:r>
              <a:rPr lang="tr-TR" dirty="0"/>
              <a:t>Development of </a:t>
            </a:r>
            <a:r>
              <a:rPr lang="en-US" dirty="0"/>
              <a:t>Backpropagation</a:t>
            </a:r>
            <a:r>
              <a:rPr lang="tr-TR" dirty="0"/>
              <a:t> model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[1,8]</a:t>
            </a:r>
          </a:p>
        </p:txBody>
      </p:sp>
      <p:sp>
        <p:nvSpPr>
          <p:cNvPr id="4" name="Alt Başlık 2">
            <a:extLst>
              <a:ext uri="{FF2B5EF4-FFF2-40B4-BE49-F238E27FC236}">
                <a16:creationId xmlns:a16="http://schemas.microsoft.com/office/drawing/2014/main" id="{90F0E785-4BD0-9795-8233-5EEABF3F2742}"/>
              </a:ext>
            </a:extLst>
          </p:cNvPr>
          <p:cNvSpPr txBox="1">
            <a:spLocks/>
          </p:cNvSpPr>
          <p:nvPr/>
        </p:nvSpPr>
        <p:spPr>
          <a:xfrm>
            <a:off x="5782056" y="136525"/>
            <a:ext cx="9324358" cy="5390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1979: </a:t>
            </a:r>
            <a:r>
              <a:rPr lang="en-US" dirty="0" err="1">
                <a:solidFill>
                  <a:schemeClr val="accent2"/>
                </a:solidFill>
              </a:rPr>
              <a:t>Kunihiko</a:t>
            </a:r>
            <a:r>
              <a:rPr lang="en-US" dirty="0">
                <a:solidFill>
                  <a:schemeClr val="accent2"/>
                </a:solidFill>
              </a:rPr>
              <a:t> Fukushima</a:t>
            </a:r>
            <a:br>
              <a:rPr lang="en-US" dirty="0"/>
            </a:br>
            <a:r>
              <a:rPr lang="en-US" dirty="0"/>
              <a:t>Convolutional neural networks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1982: John Hopfield</a:t>
            </a:r>
            <a:br>
              <a:rPr lang="en-US" dirty="0"/>
            </a:br>
            <a:r>
              <a:rPr lang="en-US" dirty="0" err="1"/>
              <a:t>Hopfield</a:t>
            </a:r>
            <a:r>
              <a:rPr lang="en-US" dirty="0"/>
              <a:t> networks (recurrent neural networks)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chemeClr val="accent2"/>
                </a:solidFill>
              </a:rPr>
              <a:t>1982:</a:t>
            </a:r>
            <a:r>
              <a:rPr lang="tr-TR" dirty="0"/>
              <a:t> Development of Multi </a:t>
            </a:r>
            <a:r>
              <a:rPr lang="tr-TR" dirty="0" err="1"/>
              <a:t>layer</a:t>
            </a:r>
            <a:r>
              <a:rPr lang="tr-TR" dirty="0"/>
              <a:t> </a:t>
            </a:r>
            <a:r>
              <a:rPr lang="tr-TR" dirty="0" err="1"/>
              <a:t>networks</a:t>
            </a:r>
            <a:r>
              <a:rPr lang="en-US" dirty="0"/>
              <a:t> </a:t>
            </a:r>
            <a:br>
              <a:rPr lang="en-US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9734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1445</Words>
  <Application>Microsoft Office PowerPoint</Application>
  <PresentationFormat>Geniş ekran</PresentationFormat>
  <Paragraphs>350</Paragraphs>
  <Slides>40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Circular</vt:lpstr>
      <vt:lpstr>Office Teması</vt:lpstr>
      <vt:lpstr>MEM437 – Yapay Sinir Ağları  Dr. Ali Tahir Karaşahin</vt:lpstr>
      <vt:lpstr>Projenin İçeriği</vt:lpstr>
      <vt:lpstr>Projenin Değerlendirilmesi</vt:lpstr>
      <vt:lpstr>Yapay Zeka</vt:lpstr>
      <vt:lpstr>Yapay Zeka</vt:lpstr>
      <vt:lpstr>PowerPoint Sunusu</vt:lpstr>
      <vt:lpstr>PowerPoint Sunusu</vt:lpstr>
      <vt:lpstr>PowerPoint Sunusu</vt:lpstr>
      <vt:lpstr>Sinir Ağlarının Gelişimi</vt:lpstr>
      <vt:lpstr>Yapay Zeka</vt:lpstr>
      <vt:lpstr>Öğrenme Stratejileri</vt:lpstr>
      <vt:lpstr>Makine Öğrenmesi</vt:lpstr>
      <vt:lpstr>Makine Öğrenmesi</vt:lpstr>
      <vt:lpstr>Makine Öğrenmesi</vt:lpstr>
      <vt:lpstr>Makine Öğrenmesi</vt:lpstr>
      <vt:lpstr>Yapay Zeka</vt:lpstr>
      <vt:lpstr>PowerPoint Sunusu</vt:lpstr>
      <vt:lpstr>Yapay Zeka(DL) Araçların Gelişimi</vt:lpstr>
      <vt:lpstr>ML ve DL</vt:lpstr>
      <vt:lpstr>Yapay Sinir Ağının Tanımı</vt:lpstr>
      <vt:lpstr>Yapay Sinir Ağlarına Giriş</vt:lpstr>
      <vt:lpstr>YSA’nın Genel Özellikleri</vt:lpstr>
      <vt:lpstr>YSA’nın Genel Özellikleri</vt:lpstr>
      <vt:lpstr>Dijital Resim</vt:lpstr>
      <vt:lpstr>Dijital Resim</vt:lpstr>
      <vt:lpstr>Gri Tonlamalı Resim</vt:lpstr>
      <vt:lpstr>Renkli Resim</vt:lpstr>
      <vt:lpstr>Cifar-10 Veri Seti</vt:lpstr>
      <vt:lpstr>YSA Örneği</vt:lpstr>
      <vt:lpstr>YSA Örneği</vt:lpstr>
      <vt:lpstr>İleri yayılım</vt:lpstr>
      <vt:lpstr>Gizli Katmanlar</vt:lpstr>
      <vt:lpstr>Gizli Katmanlar</vt:lpstr>
      <vt:lpstr>Gizli Katmanlar</vt:lpstr>
      <vt:lpstr>Örnek Bir YSA</vt:lpstr>
      <vt:lpstr>YSA’nın Dezavantajları</vt:lpstr>
      <vt:lpstr>Özet</vt:lpstr>
      <vt:lpstr>Referanslar</vt:lpstr>
      <vt:lpstr>Referanslar</vt:lpstr>
      <vt:lpstr>Teşekkürler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Taşıt-Römork Kombinasyonları için Tork Vektörleme Yönteminin  Modellenmesi ve Kontrolü</dc:title>
  <dc:creator>Ali Tahir KARAŞAHİN</dc:creator>
  <cp:lastModifiedBy>Ali Tahir KARAŞAHİN</cp:lastModifiedBy>
  <cp:revision>154</cp:revision>
  <dcterms:created xsi:type="dcterms:W3CDTF">2020-09-23T12:43:11Z</dcterms:created>
  <dcterms:modified xsi:type="dcterms:W3CDTF">2022-10-12T13:12:57Z</dcterms:modified>
</cp:coreProperties>
</file>